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33"/>
  </p:notesMasterIdLst>
  <p:handoutMasterIdLst>
    <p:handoutMasterId r:id="rId134"/>
  </p:handoutMasterIdLst>
  <p:sldIdLst>
    <p:sldId id="342" r:id="rId5"/>
    <p:sldId id="403" r:id="rId6"/>
    <p:sldId id="407" r:id="rId7"/>
    <p:sldId id="389" r:id="rId8"/>
    <p:sldId id="391" r:id="rId9"/>
    <p:sldId id="396" r:id="rId10"/>
    <p:sldId id="398" r:id="rId11"/>
    <p:sldId id="401" r:id="rId12"/>
    <p:sldId id="395" r:id="rId13"/>
    <p:sldId id="399" r:id="rId14"/>
    <p:sldId id="402" r:id="rId15"/>
    <p:sldId id="359" r:id="rId16"/>
    <p:sldId id="382" r:id="rId17"/>
    <p:sldId id="409" r:id="rId18"/>
    <p:sldId id="421" r:id="rId19"/>
    <p:sldId id="404" r:id="rId20"/>
    <p:sldId id="410" r:id="rId21"/>
    <p:sldId id="435" r:id="rId22"/>
    <p:sldId id="412" r:id="rId23"/>
    <p:sldId id="417" r:id="rId24"/>
    <p:sldId id="413" r:id="rId25"/>
    <p:sldId id="414" r:id="rId26"/>
    <p:sldId id="415" r:id="rId27"/>
    <p:sldId id="422" r:id="rId28"/>
    <p:sldId id="425" r:id="rId29"/>
    <p:sldId id="426" r:id="rId30"/>
    <p:sldId id="416" r:id="rId31"/>
    <p:sldId id="424" r:id="rId32"/>
    <p:sldId id="429" r:id="rId33"/>
    <p:sldId id="433" r:id="rId34"/>
    <p:sldId id="431" r:id="rId35"/>
    <p:sldId id="434" r:id="rId36"/>
    <p:sldId id="436" r:id="rId37"/>
    <p:sldId id="437" r:id="rId38"/>
    <p:sldId id="430" r:id="rId39"/>
    <p:sldId id="439" r:id="rId40"/>
    <p:sldId id="458" r:id="rId41"/>
    <p:sldId id="459" r:id="rId42"/>
    <p:sldId id="460" r:id="rId43"/>
    <p:sldId id="423" r:id="rId44"/>
    <p:sldId id="418" r:id="rId45"/>
    <p:sldId id="373" r:id="rId46"/>
    <p:sldId id="443" r:id="rId47"/>
    <p:sldId id="445" r:id="rId48"/>
    <p:sldId id="446" r:id="rId49"/>
    <p:sldId id="447" r:id="rId50"/>
    <p:sldId id="448" r:id="rId51"/>
    <p:sldId id="450" r:id="rId52"/>
    <p:sldId id="449" r:id="rId53"/>
    <p:sldId id="451" r:id="rId54"/>
    <p:sldId id="444" r:id="rId55"/>
    <p:sldId id="452" r:id="rId56"/>
    <p:sldId id="461" r:id="rId57"/>
    <p:sldId id="453" r:id="rId58"/>
    <p:sldId id="454" r:id="rId59"/>
    <p:sldId id="455" r:id="rId60"/>
    <p:sldId id="456" r:id="rId61"/>
    <p:sldId id="462" r:id="rId62"/>
    <p:sldId id="463" r:id="rId63"/>
    <p:sldId id="464" r:id="rId64"/>
    <p:sldId id="465" r:id="rId65"/>
    <p:sldId id="466" r:id="rId66"/>
    <p:sldId id="467" r:id="rId67"/>
    <p:sldId id="504" r:id="rId68"/>
    <p:sldId id="501" r:id="rId69"/>
    <p:sldId id="386" r:id="rId70"/>
    <p:sldId id="387" r:id="rId71"/>
    <p:sldId id="384" r:id="rId72"/>
    <p:sldId id="468" r:id="rId73"/>
    <p:sldId id="469" r:id="rId74"/>
    <p:sldId id="470" r:id="rId75"/>
    <p:sldId id="471" r:id="rId76"/>
    <p:sldId id="474" r:id="rId77"/>
    <p:sldId id="475" r:id="rId78"/>
    <p:sldId id="472" r:id="rId79"/>
    <p:sldId id="473" r:id="rId80"/>
    <p:sldId id="476" r:id="rId81"/>
    <p:sldId id="477" r:id="rId82"/>
    <p:sldId id="478" r:id="rId83"/>
    <p:sldId id="481" r:id="rId84"/>
    <p:sldId id="480" r:id="rId85"/>
    <p:sldId id="479" r:id="rId86"/>
    <p:sldId id="483" r:id="rId87"/>
    <p:sldId id="484" r:id="rId88"/>
    <p:sldId id="482" r:id="rId89"/>
    <p:sldId id="485" r:id="rId90"/>
    <p:sldId id="487" r:id="rId91"/>
    <p:sldId id="486" r:id="rId92"/>
    <p:sldId id="488" r:id="rId93"/>
    <p:sldId id="489" r:id="rId94"/>
    <p:sldId id="490" r:id="rId95"/>
    <p:sldId id="494" r:id="rId96"/>
    <p:sldId id="491" r:id="rId97"/>
    <p:sldId id="493" r:id="rId98"/>
    <p:sldId id="492" r:id="rId99"/>
    <p:sldId id="495" r:id="rId100"/>
    <p:sldId id="496" r:id="rId101"/>
    <p:sldId id="499" r:id="rId102"/>
    <p:sldId id="498" r:id="rId103"/>
    <p:sldId id="500" r:id="rId104"/>
    <p:sldId id="457" r:id="rId105"/>
    <p:sldId id="408" r:id="rId106"/>
    <p:sldId id="502" r:id="rId107"/>
    <p:sldId id="383" r:id="rId108"/>
    <p:sldId id="503" r:id="rId109"/>
    <p:sldId id="505" r:id="rId110"/>
    <p:sldId id="506" r:id="rId111"/>
    <p:sldId id="507" r:id="rId112"/>
    <p:sldId id="508" r:id="rId113"/>
    <p:sldId id="509" r:id="rId114"/>
    <p:sldId id="510" r:id="rId115"/>
    <p:sldId id="511" r:id="rId116"/>
    <p:sldId id="514" r:id="rId117"/>
    <p:sldId id="515" r:id="rId118"/>
    <p:sldId id="512" r:id="rId119"/>
    <p:sldId id="513" r:id="rId120"/>
    <p:sldId id="517" r:id="rId121"/>
    <p:sldId id="519" r:id="rId122"/>
    <p:sldId id="518" r:id="rId123"/>
    <p:sldId id="520" r:id="rId124"/>
    <p:sldId id="521" r:id="rId125"/>
    <p:sldId id="522" r:id="rId126"/>
    <p:sldId id="523" r:id="rId127"/>
    <p:sldId id="524" r:id="rId128"/>
    <p:sldId id="526" r:id="rId129"/>
    <p:sldId id="528" r:id="rId130"/>
    <p:sldId id="527" r:id="rId131"/>
    <p:sldId id="380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00"/>
    <a:srgbClr val="09FA80"/>
    <a:srgbClr val="D9D9D9"/>
    <a:srgbClr val="00B0F0"/>
    <a:srgbClr val="04FCFC"/>
    <a:srgbClr val="D9D9FF"/>
    <a:srgbClr val="D9FFD9"/>
    <a:srgbClr val="0E021B"/>
    <a:srgbClr val="FFD9D9"/>
    <a:srgbClr val="9CD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359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212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handoutMaster" Target="handoutMasters/handoutMaster1.xml"/><Relationship Id="rId139" Type="http://schemas.microsoft.com/office/2018/10/relationships/authors" Target="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44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2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70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eb.cels.anl.gov/~thakur/sc17-mpi-tutorial/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microsoft.com/office/2017/06/relationships/model3d" Target="../media/model3d4.glb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17/06/relationships/model3d" Target="../media/model3d6.glb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microsoft.com/office/2017/06/relationships/model3d" Target="../media/model3d2.glb"/><Relationship Id="rId4" Type="http://schemas.openxmlformats.org/officeDocument/2006/relationships/image" Target="../media/image20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Andrew KirbY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83553-F228-6812-85BC-EEFD1BF6F3B8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54BFA-667F-A47D-C72C-E60C569D6A3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CFB89-A716-C4B8-AF91-D842B31C548B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4F934-D7CB-CFED-6954-A570D138F783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7E599-4B88-651D-E9BB-27C0AED3928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 algn="ctr">
              <a:buClr>
                <a:srgbClr val="04FCFC"/>
              </a:buClr>
            </a:pP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Opportunities to Optimize Performance</a:t>
            </a:r>
            <a:b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through Reordering Ranks</a:t>
            </a: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Change numbering in a given allocation to 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Through may 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788991" y="2317214"/>
            <a:ext cx="106140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AE0D2E5-56FC-DE69-C458-F1EDE436BFCC}"/>
              </a:ext>
            </a:extLst>
          </p:cNvPr>
          <p:cNvSpPr>
            <a:spLocks noGrp="1"/>
          </p:cNvSpPr>
          <p:nvPr/>
        </p:nvSpPr>
        <p:spPr>
          <a:xfrm>
            <a:off x="234004" y="28499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number of in and out edges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for the calling processes in a distributed graph topology and a flag indicating whether the distributed graph is weighted.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F2AFD-0888-00C9-9120-21BA17F7E868}"/>
              </a:ext>
            </a:extLst>
          </p:cNvPr>
          <p:cNvSpPr txBox="1"/>
          <p:nvPr/>
        </p:nvSpPr>
        <p:spPr>
          <a:xfrm>
            <a:off x="788991" y="4067898"/>
            <a:ext cx="10614019" cy="58477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  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EAAFA3-C731-6A00-566D-D2FB42728E72}"/>
              </a:ext>
            </a:extLst>
          </p:cNvPr>
          <p:cNvSpPr>
            <a:spLocks noGrp="1"/>
          </p:cNvSpPr>
          <p:nvPr/>
        </p:nvSpPr>
        <p:spPr>
          <a:xfrm>
            <a:off x="234004" y="463769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neighbors of the calling 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in a distributed graph topology.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50295" y="849749"/>
            <a:ext cx="6376945" cy="3047997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Copy: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exercises/Exercise.3-MPI_Dist_graph_create_adjacent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222249" y="2795750"/>
            <a:ext cx="4488899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MPI_Dist_graph_create_adjacent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1C5E484-8206-7E0D-83FD-90CA45ABCA87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Overview of exercises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144668" y="3429000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sendbuf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sendcount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sendtype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recvbuf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recvcount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recvtype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sendbuf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sendcount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sendtype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recvbuf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recvcount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recvtype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  <a:endCxn id="128" idx="0"/>
          </p:cNvCxnSpPr>
          <p:nvPr/>
        </p:nvCxnSpPr>
        <p:spPr>
          <a:xfrm rot="10800000" flipH="1" flipV="1">
            <a:off x="8484018" y="2477797"/>
            <a:ext cx="467642" cy="2275192"/>
          </a:xfrm>
          <a:prstGeom prst="curvedConnector4">
            <a:avLst>
              <a:gd name="adj1" fmla="val -48884"/>
              <a:gd name="adj2" fmla="val 54829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	Communication along arbitrary neighborhood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Order is determined by order of neighbors as returned by [dist_]graph_neighbors.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Distributed graph is directed, so may have different	number of send/recv 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Can express dense collective operations.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50295" y="849749"/>
            <a:ext cx="6376945" cy="3047997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Copy: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exercises/Exercise.4-MPI_Neighborhoods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1C5E484-8206-7E0D-83FD-90CA45ABCA87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Overview of exercises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144668" y="3429000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103426" name="Picture 2" descr="METIS for Python — METIS for Python 0.1 documentation">
            <a:extLst>
              <a:ext uri="{FF2B5EF4-FFF2-40B4-BE49-F238E27FC236}">
                <a16:creationId xmlns:a16="http://schemas.microsoft.com/office/drawing/2014/main" id="{EB20C75E-13DA-BD04-27A4-5FBE08F3F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86" y="1373172"/>
            <a:ext cx="3973513" cy="494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NACA0012 airfoil: A triangular mesh, partitioned for 12 processes using...  | Download Scientific Diagram">
            <a:extLst>
              <a:ext uri="{FF2B5EF4-FFF2-40B4-BE49-F238E27FC236}">
                <a16:creationId xmlns:a16="http://schemas.microsoft.com/office/drawing/2014/main" id="{85F5AB37-B56A-576D-EEDF-54B502B9B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9" t="4639" r="532" b="6929"/>
          <a:stretch/>
        </p:blipFill>
        <p:spPr bwMode="auto">
          <a:xfrm>
            <a:off x="1208113" y="2800349"/>
            <a:ext cx="5689601" cy="352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4FCF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nvtxs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number of vertices in the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ncon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number of balancing constraints.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 It should be at least 1 (i.e., set to 1).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xadj 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+1]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       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[2*nedges]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vwgt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vertices.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vsize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size of the vertices for computing the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total communication volume.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edges.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nparts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- The number of parts to partition.</a:t>
            </a:r>
          </a:p>
          <a:p>
            <a:r>
              <a:rPr lang="en-US" sz="2400" dirty="0">
                <a:solidFill>
                  <a:srgbClr val="04FCFC"/>
                </a:solidFill>
              </a:rPr>
              <a:t>tpwgts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desired weight for each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      partition/constraint.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ubvec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unbalanced load tolerance vector.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graph.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           </a:t>
            </a:r>
            <a:r>
              <a:rPr lang="en-US" sz="1600" dirty="0">
                <a:solidFill>
                  <a:srgbClr val="D9D9D9"/>
                </a:solidFill>
              </a:rPr>
              <a:t>Use options[METIS_OPTION_NUMBERING] for base 0 or 1.</a:t>
            </a:r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adjncy =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524299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158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5082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1059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pic>
        <p:nvPicPr>
          <p:cNvPr id="112642" name="Picture 2" descr="Mesh generation for CFD Simulations">
            <a:extLst>
              <a:ext uri="{FF2B5EF4-FFF2-40B4-BE49-F238E27FC236}">
                <a16:creationId xmlns:a16="http://schemas.microsoft.com/office/drawing/2014/main" id="{5CC79CB8-08B1-0A31-50EC-BC9524D2E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" t="6386" r="5475" b="1785"/>
          <a:stretch/>
        </p:blipFill>
        <p:spPr bwMode="auto">
          <a:xfrm>
            <a:off x="6096000" y="1684203"/>
            <a:ext cx="5384800" cy="50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ne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number of elements in mesh.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nn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number nodes is mesh.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eptr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eind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vwgt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elements.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vsize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size of the elements for computing the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total 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ncommon - Number of nodes to make element face.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nparts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- The number of parts to partition.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epart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npart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F20CEEA-6580-7BEB-459E-63C12327719E}"/>
              </a:ext>
            </a:extLst>
          </p:cNvPr>
          <p:cNvSpPr>
            <a:spLocks noGrp="1"/>
          </p:cNvSpPr>
          <p:nvPr/>
        </p:nvSpPr>
        <p:spPr>
          <a:xfrm>
            <a:off x="198518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50295" y="849749"/>
            <a:ext cx="6376945" cy="3047997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Copy: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Exercise/Exercise.5-Metis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4" descr="NACA0012 airfoil: A triangular mesh, partitioned for 12 processes using...  | Download Scientific Diagram">
            <a:extLst>
              <a:ext uri="{FF2B5EF4-FFF2-40B4-BE49-F238E27FC236}">
                <a16:creationId xmlns:a16="http://schemas.microsoft.com/office/drawing/2014/main" id="{9F68B7D1-7047-C260-7656-6511D0AD1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9" t="4639" r="532" b="6929"/>
          <a:stretch/>
        </p:blipFill>
        <p:spPr bwMode="auto">
          <a:xfrm>
            <a:off x="5716613" y="3058650"/>
            <a:ext cx="4766137" cy="29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328048" y="4222642"/>
            <a:ext cx="41049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E1D9A5-FAC0-675C-9FB2-361DD5E8C324}"/>
              </a:ext>
            </a:extLst>
          </p:cNvPr>
          <p:cNvGrpSpPr/>
          <p:nvPr/>
        </p:nvGrpSpPr>
        <p:grpSpPr>
          <a:xfrm>
            <a:off x="434829" y="1586510"/>
            <a:ext cx="11347742" cy="2011680"/>
            <a:chOff x="434829" y="1586510"/>
            <a:chExt cx="11347742" cy="20116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53E152-E83A-0D0F-29ED-CD097578702F}"/>
                </a:ext>
              </a:extLst>
            </p:cNvPr>
            <p:cNvSpPr txBox="1"/>
            <p:nvPr/>
          </p:nvSpPr>
          <p:spPr>
            <a:xfrm>
              <a:off x="434829" y="1586510"/>
              <a:ext cx="51341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numCol="1">
              <a:spAutoFit/>
            </a:bodyPr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MPI_Send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buf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MPI_Datatype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datatype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MPI_Comm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comm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AD35D6-13DE-9863-C339-C07827D3A436}"/>
                </a:ext>
              </a:extLst>
            </p:cNvPr>
            <p:cNvSpPr txBox="1"/>
            <p:nvPr/>
          </p:nvSpPr>
          <p:spPr>
            <a:xfrm>
              <a:off x="5568950" y="1586510"/>
              <a:ext cx="62136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 [in] Initial address of send buffer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Maximum number of elements to send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Datatype of each send buffer entry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Rank of destination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Message tag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Communicator (handle)</a:t>
              </a: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0" y="3896167"/>
            <a:ext cx="6217920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29398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1433583" y="3227053"/>
            <a:ext cx="9324835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8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data?</a:t>
            </a:r>
            <a:endParaRPr lang="en-US" sz="40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 can serialize</a:t>
            </a:r>
            <a:r>
              <a:rPr lang="en-US" sz="6000" dirty="0"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4" y="1590207"/>
            <a:ext cx="5688499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Replication count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67C20C-7CFD-68E2-6AFB-8904455FEEA8}"/>
              </a:ext>
            </a:extLst>
          </p:cNvPr>
          <p:cNvSpPr txBox="1">
            <a:spLocks/>
          </p:cNvSpPr>
          <p:nvPr/>
        </p:nvSpPr>
        <p:spPr>
          <a:xfrm>
            <a:off x="3236584" y="2228115"/>
            <a:ext cx="5901066" cy="159792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080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269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09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Distributed Memory</a:t>
            </a:r>
          </a:p>
          <a:p>
            <a:r>
              <a:rPr lang="en-US" dirty="0"/>
              <a:t>Parallel Computing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Message Passing Interface</a:t>
            </a:r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4098" name="Picture 2" descr="An Introduction to CUDA-Aware MPI | NVIDIA Technical Blog">
            <a:extLst>
              <a:ext uri="{FF2B5EF4-FFF2-40B4-BE49-F238E27FC236}">
                <a16:creationId xmlns:a16="http://schemas.microsoft.com/office/drawing/2014/main" id="{44704378-3B27-38E1-8C53-985C1DBC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3781590"/>
            <a:ext cx="4992687" cy="29188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6FA3C7F-7FE8-BC56-847A-BBF94D067096}"/>
              </a:ext>
            </a:extLst>
          </p:cNvPr>
          <p:cNvSpPr txBox="1">
            <a:spLocks/>
          </p:cNvSpPr>
          <p:nvPr/>
        </p:nvSpPr>
        <p:spPr>
          <a:xfrm>
            <a:off x="140410" y="0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Better graphic </a:t>
            </a:r>
          </a:p>
        </p:txBody>
      </p:sp>
    </p:spTree>
    <p:extLst>
      <p:ext uri="{BB962C8B-B14F-4D97-AF65-F5344CB8AC3E}">
        <p14:creationId xmlns:p14="http://schemas.microsoft.com/office/powerpoint/2010/main" val="54956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D9861C-EC7C-9FBD-4E2F-AF71034BA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95254"/>
              </p:ext>
            </p:extLst>
          </p:nvPr>
        </p:nvGraphicFramePr>
        <p:xfrm>
          <a:off x="6451224" y="1431642"/>
          <a:ext cx="4794560" cy="4794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9864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&amp;row_type);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&amp;a[2][4],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row_type,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075CF3-7877-6C35-A9DC-9228CE0282BD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8" y="1594667"/>
            <a:ext cx="516033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between start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05" y="4047461"/>
            <a:ext cx="8865590" cy="263157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bx+2,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&amp;HALO_Y_DIR_TYPE);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A4D13-BF19-B436-2008-E17655A78FB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762847" y="1589777"/>
            <a:ext cx="5486319" cy="230832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number of 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bytes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between start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&amp;HALO_Y_DIR_HTYPE);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968B2-14A3-1C36-46E4-591D05219F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42E4BF-0C1D-B791-F0AE-2CC1DDE9990E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array_of_blocklens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B81F6D-2B68-4538-B377-FA45B2368B42}"/>
              </a:ext>
            </a:extLst>
          </p:cNvPr>
          <p:cNvGrpSpPr/>
          <p:nvPr/>
        </p:nvGrpSpPr>
        <p:grpSpPr>
          <a:xfrm>
            <a:off x="549389" y="1282001"/>
            <a:ext cx="11093223" cy="2616101"/>
            <a:chOff x="155943" y="1282001"/>
            <a:chExt cx="11093223" cy="26161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282001"/>
              <a:ext cx="5606903" cy="261610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{1,1,2,1,2,1};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{0,3,5,9,13,17};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6,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4FBF0B-EFDE-4B8F-9590-AF04E39B2C34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blocklen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A9964-42E3-EF7D-181F-887E0C408497}"/>
              </a:ext>
            </a:extLst>
          </p:cNvPr>
          <p:cNvGrpSpPr/>
          <p:nvPr/>
        </p:nvGrpSpPr>
        <p:grpSpPr>
          <a:xfrm>
            <a:off x="549389" y="1253829"/>
            <a:ext cx="11093222" cy="2644273"/>
            <a:chOff x="155944" y="1253829"/>
            <a:chExt cx="11093222" cy="26442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4" y="1253829"/>
              <a:ext cx="5606904" cy="264427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[5] = {0,5,8,13,18};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sz="24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5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2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</a:t>
              </a:r>
              <a:r>
                <a:rPr lang="en-US" sz="2400" dirty="0">
                  <a:solidFill>
                    <a:srgbClr val="CCCCCC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&amp;new_indexed_block_type);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639082" y="1586978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187D-86D4-E45B-4C53-B628EAAE0B28}"/>
              </a:ext>
            </a:extLst>
          </p:cNvPr>
          <p:cNvSpPr txBox="1"/>
          <p:nvPr/>
        </p:nvSpPr>
        <p:spPr>
          <a:xfrm>
            <a:off x="6416104" y="1589778"/>
            <a:ext cx="5136815" cy="227474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Number of blocks (entries).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Array of block lengths (integers).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Array of byte displacements.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Array of old datatypes.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3137546" y="4513146"/>
            <a:ext cx="5916908" cy="2011680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sz="2400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0236" t="-126774" r="-467" b="1"/>
          <a:stretch/>
        </p:blipFill>
        <p:spPr bwMode="auto">
          <a:xfrm>
            <a:off x="5925878" y="411122"/>
            <a:ext cx="6287385" cy="31015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926" t="-1" r="40" b="-28573"/>
          <a:stretch/>
        </p:blipFill>
        <p:spPr bwMode="auto">
          <a:xfrm>
            <a:off x="5925878" y="3648941"/>
            <a:ext cx="6266121" cy="309106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2195276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5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byte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D4BE64-1ECC-0226-F582-BB55ABDEB1A6}"/>
              </a:ext>
            </a:extLst>
          </p:cNvPr>
          <p:cNvGrpSpPr/>
          <p:nvPr/>
        </p:nvGrpSpPr>
        <p:grpSpPr>
          <a:xfrm>
            <a:off x="549390" y="1586978"/>
            <a:ext cx="11093223" cy="1938992"/>
            <a:chOff x="155944" y="1586978"/>
            <a:chExt cx="11093223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58390-418A-60A4-8331-243C7916E673}"/>
                </a:ext>
              </a:extLst>
            </p:cNvPr>
            <p:cNvSpPr txBox="1"/>
            <p:nvPr/>
          </p:nvSpPr>
          <p:spPr>
            <a:xfrm>
              <a:off x="155944" y="1586978"/>
              <a:ext cx="4944962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MPI_Type_create_resized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lb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extent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466A45-AE87-4BD8-66F9-A21855360E09}"/>
                </a:ext>
              </a:extLst>
            </p:cNvPr>
            <p:cNvSpPr txBox="1"/>
            <p:nvPr/>
          </p:nvSpPr>
          <p:spPr>
            <a:xfrm>
              <a:off x="5100907" y="1589777"/>
              <a:ext cx="6148260" cy="193619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Input data 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lower bound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extent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datatype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C6F26C6-EB82-935C-AA42-E7F598828725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6705772" y="5187245"/>
            <a:ext cx="4481570" cy="1523682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19504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2962F8-3E21-0BE3-593A-1CD8DFB9B5AC}"/>
              </a:ext>
            </a:extLst>
          </p:cNvPr>
          <p:cNvGrpSpPr/>
          <p:nvPr/>
        </p:nvGrpSpPr>
        <p:grpSpPr>
          <a:xfrm>
            <a:off x="311888" y="1927216"/>
            <a:ext cx="11355571" cy="1569660"/>
            <a:chOff x="-81558" y="1586978"/>
            <a:chExt cx="11355571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57C63-94E9-8753-4FE7-A591F57BC1D9}"/>
                </a:ext>
              </a:extLst>
            </p:cNvPr>
            <p:cNvSpPr txBox="1"/>
            <p:nvPr/>
          </p:nvSpPr>
          <p:spPr>
            <a:xfrm>
              <a:off x="-81558" y="1586978"/>
              <a:ext cx="5259572" cy="156966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MPI_Op_create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MPI_User_function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function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commute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MPI_Op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op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F9DD0-ECED-ACFC-BD8A-9D4F982C2154}"/>
                </a:ext>
              </a:extLst>
            </p:cNvPr>
            <p:cNvSpPr txBox="1"/>
            <p:nvPr/>
          </p:nvSpPr>
          <p:spPr>
            <a:xfrm>
              <a:off x="5178013" y="1589777"/>
              <a:ext cx="6096000" cy="156686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User-defined function (function)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True if commutative; false otherwise.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Operation (handle).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23483"/>
            <a:ext cx="8847219" cy="2031325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((MPI_User_function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stats_mpifunc,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(flatin, flatout, nvars, ctype, op, mpicomm);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2962F8-3E21-0BE3-593A-1CD8DFB9B5AC}"/>
              </a:ext>
            </a:extLst>
          </p:cNvPr>
          <p:cNvGrpSpPr/>
          <p:nvPr/>
        </p:nvGrpSpPr>
        <p:grpSpPr>
          <a:xfrm>
            <a:off x="311888" y="1927216"/>
            <a:ext cx="11355571" cy="1569660"/>
            <a:chOff x="-81558" y="1586978"/>
            <a:chExt cx="11355571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57C63-94E9-8753-4FE7-A591F57BC1D9}"/>
                </a:ext>
              </a:extLst>
            </p:cNvPr>
            <p:cNvSpPr txBox="1"/>
            <p:nvPr/>
          </p:nvSpPr>
          <p:spPr>
            <a:xfrm>
              <a:off x="-81558" y="1586978"/>
              <a:ext cx="5259572" cy="156966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MPI_Op_create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MPI_User_function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function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commute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MPI_Op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op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F9DD0-ECED-ACFC-BD8A-9D4F982C2154}"/>
                </a:ext>
              </a:extLst>
            </p:cNvPr>
            <p:cNvSpPr txBox="1"/>
            <p:nvPr/>
          </p:nvSpPr>
          <p:spPr>
            <a:xfrm>
              <a:off x="5178013" y="1589777"/>
              <a:ext cx="6096000" cy="156686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User-defined function (function)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True if commutative; false otherwise.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Operation (handle).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3705655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datatype);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predefined &lt; contig &lt; vector &lt; indexed_block &lt; index &lt; 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D30E69B-6C69-303F-F4F6-77D9145BA4F3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363BE3-DFCD-55D6-66DB-A5EFE75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51464"/>
              </p:ext>
            </p:extLst>
          </p:nvPr>
        </p:nvGraphicFramePr>
        <p:xfrm>
          <a:off x="5515754" y="460910"/>
          <a:ext cx="5936180" cy="59361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{10A1B5D5-9B99-4C35-A422-299274C87663}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24D236C-AE4B-7AFA-C787-AC60AC7C5905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882179" y="2684636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069729" y="2684636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23225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A1839-BEE9-C6DC-E4D8-E747C8E2CCE8}"/>
              </a:ext>
            </a:extLst>
          </p:cNvPr>
          <p:cNvSpPr txBox="1"/>
          <p:nvPr/>
        </p:nvSpPr>
        <p:spPr>
          <a:xfrm>
            <a:off x="4444484" y="2288907"/>
            <a:ext cx="7747516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Input communicator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# of dimensions of Cartesian grid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Array[ndims] specifying # of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processes in each dimension.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Array[ndims] specifying whether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the grid is periodic in each dim.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Flag indicating ranking be reordered.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//[out] Communicator with new Cartesian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topology (handle).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E34CFE-9518-9B3D-A791-65D7593E23E9}"/>
              </a:ext>
            </a:extLst>
          </p:cNvPr>
          <p:cNvGrpSpPr/>
          <p:nvPr/>
        </p:nvGrpSpPr>
        <p:grpSpPr>
          <a:xfrm>
            <a:off x="215901" y="1738562"/>
            <a:ext cx="11760199" cy="1938992"/>
            <a:chOff x="0" y="2288907"/>
            <a:chExt cx="11760199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62784C-D622-502E-CA52-FD3A0AD0EEDF}"/>
                </a:ext>
              </a:extLst>
            </p:cNvPr>
            <p:cNvSpPr txBox="1"/>
            <p:nvPr/>
          </p:nvSpPr>
          <p:spPr>
            <a:xfrm>
              <a:off x="0" y="2288907"/>
              <a:ext cx="3615267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MPI_Dims_create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nnodes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ndims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dims[]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0A164-702C-1455-78BC-BADC854E6F7C}"/>
                </a:ext>
              </a:extLst>
            </p:cNvPr>
            <p:cNvSpPr txBox="1"/>
            <p:nvPr/>
          </p:nvSpPr>
          <p:spPr>
            <a:xfrm>
              <a:off x="3615266" y="2288907"/>
              <a:ext cx="8144933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Number of nodes in a grid.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Number of Cartesian Topology dimensions.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//[out] Integer array of size ndims specifying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    the number of nodes in each dimension.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40783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coords[2]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1640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rank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238495" y="2194279"/>
            <a:ext cx="4881725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238495" y="4673698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BD651-B4FB-1C39-19E5-3BE9C2478B4D}"/>
              </a:ext>
            </a:extLst>
          </p:cNvPr>
          <p:cNvSpPr txBox="1"/>
          <p:nvPr/>
        </p:nvSpPr>
        <p:spPr>
          <a:xfrm>
            <a:off x="3974896" y="4736486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64" y="458924"/>
            <a:ext cx="5940153" cy="59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7D78B5-4001-C354-FF94-48CB541B097A}"/>
              </a:ext>
            </a:extLst>
          </p:cNvPr>
          <p:cNvGrpSpPr/>
          <p:nvPr/>
        </p:nvGrpSpPr>
        <p:grpSpPr>
          <a:xfrm>
            <a:off x="471417" y="2285464"/>
            <a:ext cx="11249166" cy="3046988"/>
            <a:chOff x="196850" y="2285464"/>
            <a:chExt cx="11249166" cy="304698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D1DF1D-8D81-A641-5176-16FC75ACA68C}"/>
                </a:ext>
              </a:extLst>
            </p:cNvPr>
            <p:cNvSpPr txBox="1"/>
            <p:nvPr/>
          </p:nvSpPr>
          <p:spPr>
            <a:xfrm>
              <a:off x="196850" y="2288907"/>
              <a:ext cx="4603750" cy="2677656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MPI_Graph_create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MPI_Comm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comm_old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nnodes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const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index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[]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const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edges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[]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reorder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MPI_Comm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comm_graph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9A1839-BEE9-C6DC-E4D8-E747C8E2CCE8}"/>
                </a:ext>
              </a:extLst>
            </p:cNvPr>
            <p:cNvSpPr txBox="1"/>
            <p:nvPr/>
          </p:nvSpPr>
          <p:spPr>
            <a:xfrm>
              <a:off x="4800600" y="2285464"/>
              <a:ext cx="6645416" cy="3046988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Input communicator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Number of nodes in graph</a:t>
              </a: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Array describing node degrees.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</a:t>
              </a:r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describing graph edges.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Ranking-reordering flag.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//[out] Communicator with new Graph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    topology (handle).</a:t>
              </a: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514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514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5095966" y="2541551"/>
                <a:ext cx="6862031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600" dirty="0">
                    <a:solidFill>
                      <a:srgbClr val="09FA80"/>
                    </a:solidFill>
                  </a:rPr>
                  <a:t>indexes  </a:t>
                </a: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- 	This parameter contains the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 		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6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  <a:endParaRPr lang="en-US" sz="2600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966" y="2541551"/>
                <a:ext cx="6862031" cy="2677655"/>
              </a:xfrm>
              <a:prstGeom prst="rect">
                <a:avLst/>
              </a:prstGeom>
              <a:blipFill>
                <a:blip r:embed="rId3"/>
                <a:stretch>
                  <a:fillRect l="-1599" t="-3645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BD340F-AEB9-EF17-171D-5FB3FAA32F47}"/>
              </a:ext>
            </a:extLst>
          </p:cNvPr>
          <p:cNvSpPr>
            <a:spLocks noGrp="1"/>
          </p:cNvSpPr>
          <p:nvPr/>
        </p:nvSpPr>
        <p:spPr>
          <a:xfrm>
            <a:off x="4925755" y="2541550"/>
            <a:ext cx="7216629" cy="2677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edges 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parameter contains all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 of the graph, sorted by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the source identifier. Edges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are undirected so you do not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have to specify both edges for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each connection. Redundant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and self edges are also allowed.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120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8" y="4212281"/>
            <a:ext cx="10604125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 (MPI process 4 not connected -&gt; excluded)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total number of neighbors until each MPI process (= the ones before + its own)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endpoint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524315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445215A5-4951-B39B-E4E4-646BC6B048A7}"/>
              </a:ext>
            </a:extLst>
          </p:cNvPr>
          <p:cNvSpPr>
            <a:spLocks noGrp="1"/>
          </p:cNvSpPr>
          <p:nvPr/>
        </p:nvSpPr>
        <p:spPr>
          <a:xfrm>
            <a:off x="1519029" y="5822404"/>
            <a:ext cx="9153943" cy="804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0214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5392CE-577C-D965-6657-299B5A525E39}"/>
              </a:ext>
            </a:extLst>
          </p:cNvPr>
          <p:cNvGrpSpPr/>
          <p:nvPr/>
        </p:nvGrpSpPr>
        <p:grpSpPr>
          <a:xfrm>
            <a:off x="815057" y="2724216"/>
            <a:ext cx="2043511" cy="2185416"/>
            <a:chOff x="1606550" y="2724318"/>
            <a:chExt cx="1790700" cy="1866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26B388-8470-72D6-5EB6-33EB70B278C1}"/>
                </a:ext>
              </a:extLst>
            </p:cNvPr>
            <p:cNvGrpSpPr/>
            <p:nvPr/>
          </p:nvGrpSpPr>
          <p:grpSpPr>
            <a:xfrm>
              <a:off x="1786090" y="2724318"/>
              <a:ext cx="1431621" cy="444887"/>
              <a:chOff x="1861313" y="2724314"/>
              <a:chExt cx="1431621" cy="4448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6E3DF2-E164-7DC1-A26C-98618037159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4A78505-CE52-8CF4-EA1B-0E6E4F4DFA4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751283-92E4-7157-3562-D9C6FA4B0283}"/>
                  </a:ext>
                </a:extLst>
              </p:cNvPr>
              <p:cNvCxnSpPr>
                <a:cxnSpLocks/>
                <a:stCxn id="10" idx="6"/>
                <a:endCxn id="1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B3449-B8DE-28C4-2B70-F51E6990876A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1F25DA-E4B9-8030-153F-6A6FBEC62587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C0527AE-5004-D4D7-3A31-0757FAD0816A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01FA261-286E-8826-A5D2-68E9ED6CE9B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8962BF9-5EE2-7E33-C2BB-3400E2E2858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28E4467-5305-905E-F687-BA1673D70702}"/>
                  </a:ext>
                </a:extLst>
              </p:cNvPr>
              <p:cNvCxnSpPr>
                <a:stCxn id="24" idx="5"/>
                <a:endCxn id="27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9CA779-2035-C0B2-A333-2D2E04A8CA1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403944-4B81-981F-6C7B-130ECADF5046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F005FEB-51C9-D02D-9B2B-B33B75E72F84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E4F1228-E418-E5DD-7AE5-411D8DDCB0F2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514771C-4B3A-874A-3716-D762B65AB41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3EAC0C0-A82D-E1FE-B421-3DBF664F880C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468D1C2-69C5-4E84-8676-F0EA85DAEB6D}"/>
                  </a:ext>
                </a:extLst>
              </p:cNvPr>
              <p:cNvCxnSpPr>
                <a:cxnSpLocks/>
                <a:stCxn id="47" idx="6"/>
                <a:endCxn id="4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616A20C-2A31-178A-A0FA-4B289B4D02A1}"/>
                  </a:ext>
                </a:extLst>
              </p:cNvPr>
              <p:cNvCxnSpPr>
                <a:cxnSpLocks/>
                <a:stCxn id="47" idx="0"/>
                <a:endCxn id="4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3A8A4-D9F2-856A-D892-734EB3258B50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7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5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num_src_nodes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sources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1800" dirty="0">
                <a:solidFill>
                  <a:srgbClr val="09FA80"/>
                </a:solidFill>
              </a:rPr>
              <a:t>destinations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</a:t>
            </a:r>
            <a:r>
              <a:rPr lang="en-US" sz="2600" dirty="0">
                <a:solidFill>
                  <a:srgbClr val="FFFF00"/>
                </a:solidFill>
              </a:rPr>
              <a:t>info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indegree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sources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sourceweights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outdegree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1800" dirty="0">
                <a:solidFill>
                  <a:srgbClr val="FFC000"/>
                </a:solidFill>
              </a:rPr>
              <a:t>destinations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destweights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12031</TotalTime>
  <Words>12064</Words>
  <Application>Microsoft Office PowerPoint</Application>
  <PresentationFormat>Widescreen</PresentationFormat>
  <Paragraphs>2649</Paragraphs>
  <Slides>128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2" baseType="lpstr">
      <vt:lpstr>Abadi Extra Light</vt:lpstr>
      <vt:lpstr>Aptos Mono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Track overview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 MPI_Type_vector                                                 Example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MPI_[I]Neighbor_alltoall[V/W]</vt:lpstr>
      <vt:lpstr>Neighborhood Collectives: Cartesian</vt:lpstr>
      <vt:lpstr>Neighborhood Collectives: Cartesian</vt:lpstr>
      <vt:lpstr>Neighborhood Collectives: Graphs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679</cp:revision>
  <dcterms:created xsi:type="dcterms:W3CDTF">2024-06-19T17:04:57Z</dcterms:created>
  <dcterms:modified xsi:type="dcterms:W3CDTF">2024-07-04T01:53:42Z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